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71" r:id="rId2"/>
    <p:sldId id="465" r:id="rId3"/>
    <p:sldId id="443" r:id="rId4"/>
    <p:sldId id="442" r:id="rId5"/>
    <p:sldId id="467" r:id="rId6"/>
    <p:sldId id="466" r:id="rId7"/>
    <p:sldId id="470" r:id="rId8"/>
    <p:sldId id="469" r:id="rId9"/>
    <p:sldId id="444" r:id="rId10"/>
    <p:sldId id="468" r:id="rId11"/>
    <p:sldId id="445" r:id="rId12"/>
    <p:sldId id="446" r:id="rId13"/>
    <p:sldId id="471" r:id="rId14"/>
    <p:sldId id="472" r:id="rId15"/>
    <p:sldId id="473" r:id="rId16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6699"/>
    <a:srgbClr val="CC3300"/>
    <a:srgbClr val="0066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5507" autoAdjust="0"/>
  </p:normalViewPr>
  <p:slideViewPr>
    <p:cSldViewPr>
      <p:cViewPr>
        <p:scale>
          <a:sx n="80" d="100"/>
          <a:sy n="80" d="100"/>
        </p:scale>
        <p:origin x="-36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silva\Desktop\&#193;gua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silva\Desktop\&#193;gu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_Relat&#243;rio%20de%20Indicadores%20PRAD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ernandosilva\Desktop\&#193;gu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PRAD\2015%20-%20F%20-%20%20Relat&#243;rio%20de%20Indicadores%20PRAD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7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Água!$D$116</c:f>
              <c:strCache>
                <c:ptCount val="1"/>
                <c:pt idx="0">
                  <c:v>Água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Água!$C$117:$C$128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Água!$D$117:$D$128</c:f>
              <c:numCache>
                <c:formatCode>_-"R$"\ * #,##0.00_-;\-"R$"\ * #,##0.00_-;_-"R$"\ * "-"??_-;_-@_-</c:formatCode>
                <c:ptCount val="12"/>
                <c:pt idx="0">
                  <c:v>1819.62</c:v>
                </c:pt>
                <c:pt idx="1">
                  <c:v>5265.7199999999993</c:v>
                </c:pt>
                <c:pt idx="2">
                  <c:v>8990.7900000000009</c:v>
                </c:pt>
                <c:pt idx="3">
                  <c:v>6053.4000000000005</c:v>
                </c:pt>
                <c:pt idx="4">
                  <c:v>5741.6100000000024</c:v>
                </c:pt>
                <c:pt idx="5">
                  <c:v>4970.34</c:v>
                </c:pt>
                <c:pt idx="6">
                  <c:v>3618.65</c:v>
                </c:pt>
                <c:pt idx="7">
                  <c:v>3867.15</c:v>
                </c:pt>
                <c:pt idx="8">
                  <c:v>4026.9</c:v>
                </c:pt>
                <c:pt idx="9">
                  <c:v>5594.3</c:v>
                </c:pt>
                <c:pt idx="10">
                  <c:v>7258.2699999999995</c:v>
                </c:pt>
                <c:pt idx="11">
                  <c:v>5356.59</c:v>
                </c:pt>
              </c:numCache>
            </c:numRef>
          </c:val>
        </c:ser>
        <c:ser>
          <c:idx val="1"/>
          <c:order val="1"/>
          <c:tx>
            <c:strRef>
              <c:f>Água!$E$116</c:f>
              <c:strCache>
                <c:ptCount val="1"/>
                <c:pt idx="0">
                  <c:v>Esgoto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Água!$C$117:$C$128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Água!$E$117:$E$128</c:f>
              <c:numCache>
                <c:formatCode>_-"R$"\ * #,##0.00_-;\-"R$"\ * #,##0.00_-;_-"R$"\ * "-"??_-;_-@_-</c:formatCode>
                <c:ptCount val="12"/>
                <c:pt idx="0">
                  <c:v>2764.0800000000004</c:v>
                </c:pt>
                <c:pt idx="1">
                  <c:v>3433.2</c:v>
                </c:pt>
                <c:pt idx="2">
                  <c:v>4751.76</c:v>
                </c:pt>
                <c:pt idx="3">
                  <c:v>5460.24</c:v>
                </c:pt>
                <c:pt idx="4">
                  <c:v>5214.24</c:v>
                </c:pt>
                <c:pt idx="5">
                  <c:v>4771.4400000000005</c:v>
                </c:pt>
                <c:pt idx="6">
                  <c:v>3892.88</c:v>
                </c:pt>
                <c:pt idx="7">
                  <c:v>4807.92</c:v>
                </c:pt>
                <c:pt idx="8">
                  <c:v>4967.5200000000004</c:v>
                </c:pt>
                <c:pt idx="9">
                  <c:v>3355.2</c:v>
                </c:pt>
                <c:pt idx="10">
                  <c:v>6063.84</c:v>
                </c:pt>
                <c:pt idx="11">
                  <c:v>5415.84</c:v>
                </c:pt>
              </c:numCache>
            </c:numRef>
          </c:val>
        </c:ser>
        <c:ser>
          <c:idx val="2"/>
          <c:order val="2"/>
          <c:tx>
            <c:strRef>
              <c:f>Água!$F$116</c:f>
              <c:strCache>
                <c:ptCount val="1"/>
                <c:pt idx="0">
                  <c:v>Encargos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Água!$C$117:$C$128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Água!$F$117:$F$128</c:f>
              <c:numCache>
                <c:formatCode>_-"R$"\ * #,##0.00_-;\-"R$"\ * #,##0.00_-;_-"R$"\ * "-"??_-;_-@_-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338.46000000000004</c:v>
                </c:pt>
                <c:pt idx="3">
                  <c:v>6.51</c:v>
                </c:pt>
                <c:pt idx="4">
                  <c:v>0</c:v>
                </c:pt>
                <c:pt idx="5">
                  <c:v>65.02</c:v>
                </c:pt>
                <c:pt idx="6">
                  <c:v>0</c:v>
                </c:pt>
                <c:pt idx="7">
                  <c:v>257.32</c:v>
                </c:pt>
                <c:pt idx="8">
                  <c:v>0</c:v>
                </c:pt>
                <c:pt idx="9">
                  <c:v>48.650000000000006</c:v>
                </c:pt>
                <c:pt idx="10">
                  <c:v>0</c:v>
                </c:pt>
                <c:pt idx="11">
                  <c:v>360.22999999999945</c:v>
                </c:pt>
              </c:numCache>
            </c:numRef>
          </c:val>
        </c:ser>
        <c:shape val="cylinder"/>
        <c:axId val="51642368"/>
        <c:axId val="51643904"/>
        <c:axId val="0"/>
      </c:bar3DChart>
      <c:catAx>
        <c:axId val="51642368"/>
        <c:scaling>
          <c:orientation val="minMax"/>
        </c:scaling>
        <c:axPos val="b"/>
        <c:tickLblPos val="nextTo"/>
        <c:crossAx val="51643904"/>
        <c:crosses val="autoZero"/>
        <c:auto val="1"/>
        <c:lblAlgn val="ctr"/>
        <c:lblOffset val="100"/>
      </c:catAx>
      <c:valAx>
        <c:axId val="51643904"/>
        <c:scaling>
          <c:orientation val="minMax"/>
        </c:scaling>
        <c:axPos val="l"/>
        <c:majorGridlines/>
        <c:numFmt formatCode="_-&quot;R$&quot;\ * #,##0_-;\-&quot;R$&quot;\ * #,##0_-;_-&quot;R$&quot;\ * &quot;-&quot;_-;_-@_-" sourceLinked="0"/>
        <c:tickLblPos val="nextTo"/>
        <c:crossAx val="51642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>
          <a:latin typeface="+mn-lt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4"/>
  <c:chart>
    <c:autoTitleDeleted val="1"/>
    <c:view3D>
      <c:rotX val="0"/>
      <c:rotY val="0"/>
      <c:perspective val="30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881371411645717"/>
          <c:y val="5.1142832006334397E-2"/>
          <c:w val="0.74222076864216424"/>
          <c:h val="0.92512294901684544"/>
        </c:manualLayout>
      </c:layout>
      <c:bar3DChart>
        <c:barDir val="bar"/>
        <c:grouping val="clustered"/>
        <c:ser>
          <c:idx val="0"/>
          <c:order val="0"/>
          <c:tx>
            <c:strRef>
              <c:f>'1_Compras_tabelas'!$J$11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FFC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'1_Compras_tabelas'!$D$12:$D$17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'1_Compras_tabelas'!$J$12:$J$17</c:f>
              <c:numCache>
                <c:formatCode>General</c:formatCode>
                <c:ptCount val="6"/>
                <c:pt idx="0">
                  <c:v>353</c:v>
                </c:pt>
                <c:pt idx="1">
                  <c:v>20</c:v>
                </c:pt>
                <c:pt idx="2">
                  <c:v>17</c:v>
                </c:pt>
                <c:pt idx="3">
                  <c:v>9</c:v>
                </c:pt>
                <c:pt idx="4">
                  <c:v>365</c:v>
                </c:pt>
                <c:pt idx="5">
                  <c:v>242</c:v>
                </c:pt>
              </c:numCache>
            </c:numRef>
          </c:val>
        </c:ser>
        <c:dLbls>
          <c:showVal val="1"/>
        </c:dLbls>
        <c:gapWidth val="10"/>
        <c:shape val="cylinder"/>
        <c:axId val="50916352"/>
        <c:axId val="50914816"/>
        <c:axId val="0"/>
      </c:bar3DChart>
      <c:valAx>
        <c:axId val="50914816"/>
        <c:scaling>
          <c:orientation val="minMax"/>
        </c:scaling>
        <c:delete val="1"/>
        <c:axPos val="b"/>
        <c:numFmt formatCode="General" sourceLinked="1"/>
        <c:tickLblPos val="none"/>
        <c:crossAx val="50916352"/>
        <c:crosses val="autoZero"/>
        <c:crossBetween val="between"/>
      </c:valAx>
      <c:catAx>
        <c:axId val="50916352"/>
        <c:scaling>
          <c:orientation val="minMax"/>
        </c:scaling>
        <c:axPos val="l"/>
        <c:numFmt formatCode="General" sourceLinked="1"/>
        <c:tickLblPos val="nextTo"/>
        <c:crossAx val="50914816"/>
        <c:crosses val="autoZero"/>
        <c:auto val="1"/>
        <c:lblAlgn val="ctr"/>
        <c:lblOffset val="100"/>
      </c:catAx>
    </c:plotArea>
    <c:plotVisOnly val="1"/>
    <c:dispBlanksAs val="gap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view3D>
      <c:rotX val="0"/>
      <c:rotY val="0"/>
      <c:perspective val="30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881371411645717"/>
          <c:y val="5.1142832006334397E-2"/>
          <c:w val="0.74222076864216424"/>
          <c:h val="0.9251229490168454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285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'1_Compras_tabelas'!$D$12:$D$17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'1_Compras_tabelas'!$I$12:$I$17</c:f>
              <c:numCache>
                <c:formatCode>General</c:formatCode>
                <c:ptCount val="6"/>
                <c:pt idx="0">
                  <c:v>48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48</c:v>
                </c:pt>
                <c:pt idx="5">
                  <c:v>10</c:v>
                </c:pt>
              </c:numCache>
            </c:numRef>
          </c:val>
        </c:ser>
        <c:dLbls>
          <c:showVal val="1"/>
        </c:dLbls>
        <c:gapWidth val="10"/>
        <c:shape val="cylinder"/>
        <c:axId val="76067584"/>
        <c:axId val="76028928"/>
        <c:axId val="0"/>
      </c:bar3DChart>
      <c:valAx>
        <c:axId val="76028928"/>
        <c:scaling>
          <c:orientation val="minMax"/>
        </c:scaling>
        <c:delete val="1"/>
        <c:axPos val="b"/>
        <c:numFmt formatCode="General" sourceLinked="1"/>
        <c:tickLblPos val="none"/>
        <c:crossAx val="76067584"/>
        <c:crosses val="autoZero"/>
        <c:crossBetween val="between"/>
      </c:valAx>
      <c:catAx>
        <c:axId val="76067584"/>
        <c:scaling>
          <c:orientation val="minMax"/>
        </c:scaling>
        <c:axPos val="l"/>
        <c:numFmt formatCode="General" sourceLinked="1"/>
        <c:tickLblPos val="nextTo"/>
        <c:crossAx val="76028928"/>
        <c:crosses val="autoZero"/>
        <c:auto val="1"/>
        <c:lblAlgn val="ctr"/>
        <c:lblOffset val="100"/>
      </c:catAx>
    </c:plotArea>
    <c:plotVisOnly val="1"/>
    <c:dispBlanksAs val="gap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4"/>
  <c:chart>
    <c:autoTitleDeleted val="1"/>
    <c:view3D>
      <c:rotX val="0"/>
      <c:rotY val="0"/>
      <c:perspective val="30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881371411645717"/>
          <c:y val="5.1142832006334397E-2"/>
          <c:w val="0.74222076864216424"/>
          <c:h val="0.92512294901684544"/>
        </c:manualLayout>
      </c:layout>
      <c:bar3DChart>
        <c:barDir val="bar"/>
        <c:grouping val="clustered"/>
        <c:ser>
          <c:idx val="0"/>
          <c:order val="0"/>
          <c:spPr>
            <a:solidFill>
              <a:srgbClr val="285000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dLbls>
            <c:dLbl>
              <c:idx val="0"/>
              <c:layout>
                <c:manualLayout>
                  <c:x val="-0.23110458991146576"/>
                  <c:y val="-3.2141418190726693E-3"/>
                </c:manualLayout>
              </c:layout>
              <c:showVal val="1"/>
            </c:dLbl>
            <c:numFmt formatCode="#,##0.00" sourceLinked="0"/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'1_Compras_tabelas'!$D$25:$D$30</c:f>
              <c:strCache>
                <c:ptCount val="6"/>
                <c:pt idx="0">
                  <c:v>Pregão</c:v>
                </c:pt>
                <c:pt idx="1">
                  <c:v>Concorrência</c:v>
                </c:pt>
                <c:pt idx="2">
                  <c:v>Concurso</c:v>
                </c:pt>
                <c:pt idx="3">
                  <c:v>Tomada de Preços</c:v>
                </c:pt>
                <c:pt idx="4">
                  <c:v>Inexigibilidade</c:v>
                </c:pt>
                <c:pt idx="5">
                  <c:v>Dispensa</c:v>
                </c:pt>
              </c:strCache>
            </c:strRef>
          </c:cat>
          <c:val>
            <c:numRef>
              <c:f>'1_Compras_tabelas'!$I$25:$I$30</c:f>
              <c:numCache>
                <c:formatCode>_-* #,##0.00_-;\-* #,##0.00_-;_-* "-"??_-;_-@_-</c:formatCode>
                <c:ptCount val="6"/>
                <c:pt idx="0">
                  <c:v>22011059.02</c:v>
                </c:pt>
                <c:pt idx="1">
                  <c:v>1995872.09</c:v>
                </c:pt>
                <c:pt idx="2">
                  <c:v>68750</c:v>
                </c:pt>
                <c:pt idx="3">
                  <c:v>63851.520000000004</c:v>
                </c:pt>
                <c:pt idx="4" formatCode="#,##0.00;\-#,##0.00">
                  <c:v>1257749.83</c:v>
                </c:pt>
                <c:pt idx="5" formatCode="#,##0.00;\-#,##0.00">
                  <c:v>270574.13</c:v>
                </c:pt>
              </c:numCache>
            </c:numRef>
          </c:val>
        </c:ser>
        <c:dLbls>
          <c:showVal val="1"/>
        </c:dLbls>
        <c:gapWidth val="10"/>
        <c:shape val="cylinder"/>
        <c:axId val="75991680"/>
        <c:axId val="75990144"/>
        <c:axId val="0"/>
      </c:bar3DChart>
      <c:valAx>
        <c:axId val="75990144"/>
        <c:scaling>
          <c:orientation val="minMax"/>
        </c:scaling>
        <c:delete val="1"/>
        <c:axPos val="b"/>
        <c:numFmt formatCode="_-* #,##0.00_-;\-* #,##0.00_-;_-* &quot;-&quot;??_-;_-@_-" sourceLinked="1"/>
        <c:tickLblPos val="none"/>
        <c:crossAx val="75991680"/>
        <c:crosses val="autoZero"/>
        <c:crossBetween val="between"/>
      </c:valAx>
      <c:catAx>
        <c:axId val="75991680"/>
        <c:scaling>
          <c:orientation val="minMax"/>
        </c:scaling>
        <c:axPos val="l"/>
        <c:numFmt formatCode="General" sourceLinked="1"/>
        <c:tickLblPos val="nextTo"/>
        <c:crossAx val="75990144"/>
        <c:crosses val="autoZero"/>
        <c:auto val="1"/>
        <c:lblAlgn val="ctr"/>
        <c:lblOffset val="100"/>
      </c:catAx>
    </c:plotArea>
    <c:plotVisOnly val="1"/>
    <c:dispBlanksAs val="gap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view3D>
      <c:rotX val="0"/>
      <c:rotY val="0"/>
      <c:perspective val="0"/>
    </c:view3D>
    <c:plotArea>
      <c:layout>
        <c:manualLayout>
          <c:layoutTarget val="inner"/>
          <c:xMode val="edge"/>
          <c:yMode val="edge"/>
          <c:x val="0.10673790179410597"/>
          <c:y val="3.8434693150793342E-2"/>
          <c:w val="0.6756011586634626"/>
          <c:h val="0.87318165631306599"/>
        </c:manualLayout>
      </c:layout>
      <c:bar3DChart>
        <c:barDir val="bar"/>
        <c:grouping val="percentStacked"/>
        <c:ser>
          <c:idx val="0"/>
          <c:order val="0"/>
          <c:tx>
            <c:strRef>
              <c:f>'1_Compras_tabelas'!$L$12</c:f>
              <c:strCache>
                <c:ptCount val="1"/>
                <c:pt idx="0">
                  <c:v>Pregão</c:v>
                </c:pt>
              </c:strCache>
            </c:strRef>
          </c:tx>
          <c:spPr>
            <a:solidFill>
              <a:srgbClr val="285000"/>
            </a:solidFill>
          </c:spPr>
          <c:dLbls>
            <c:dLbl>
              <c:idx val="0"/>
              <c:layout>
                <c:manualLayout>
                  <c:x val="-1.0610079575596797E-2"/>
                  <c:y val="2.0100502512562912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'1_Compras_tabelas'!$M$11:$Q$11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'1_Compras_tabelas'!$M$12:$Q$12</c:f>
              <c:numCache>
                <c:formatCode>0%</c:formatCode>
                <c:ptCount val="5"/>
                <c:pt idx="0">
                  <c:v>0.25448028673835132</c:v>
                </c:pt>
                <c:pt idx="1">
                  <c:v>0.33936651583710487</c:v>
                </c:pt>
                <c:pt idx="2">
                  <c:v>0.38547486033519612</c:v>
                </c:pt>
                <c:pt idx="3">
                  <c:v>0.42253521126760601</c:v>
                </c:pt>
                <c:pt idx="4">
                  <c:v>0.42105263157894762</c:v>
                </c:pt>
              </c:numCache>
            </c:numRef>
          </c:val>
        </c:ser>
        <c:ser>
          <c:idx val="1"/>
          <c:order val="1"/>
          <c:tx>
            <c:strRef>
              <c:f>'1_Compras_tabelas'!$L$13</c:f>
              <c:strCache>
                <c:ptCount val="1"/>
                <c:pt idx="0">
                  <c:v>Concorrência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'1_Compras_tabelas'!$M$11:$Q$11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'1_Compras_tabelas'!$M$13:$Q$13</c:f>
              <c:numCache>
                <c:formatCode>0%</c:formatCode>
                <c:ptCount val="5"/>
                <c:pt idx="0">
                  <c:v>1.7921146953405017E-2</c:v>
                </c:pt>
                <c:pt idx="1">
                  <c:v>1.3574660633484163E-2</c:v>
                </c:pt>
                <c:pt idx="2">
                  <c:v>2.2346368715083824E-2</c:v>
                </c:pt>
                <c:pt idx="3">
                  <c:v>2.8169014084507043E-2</c:v>
                </c:pt>
                <c:pt idx="4">
                  <c:v>1.7543859649122841E-2</c:v>
                </c:pt>
              </c:numCache>
            </c:numRef>
          </c:val>
        </c:ser>
        <c:ser>
          <c:idx val="2"/>
          <c:order val="2"/>
          <c:tx>
            <c:strRef>
              <c:f>'1_Compras_tabelas'!$L$14</c:f>
              <c:strCache>
                <c:ptCount val="1"/>
                <c:pt idx="0">
                  <c:v>Concurso</c:v>
                </c:pt>
              </c:strCache>
            </c:strRef>
          </c:tx>
          <c:cat>
            <c:numRef>
              <c:f>'1_Compras_tabelas'!$M$11:$Q$11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'1_Compras_tabelas'!$M$14:$Q$14</c:f>
              <c:numCache>
                <c:formatCode>0%</c:formatCode>
                <c:ptCount val="5"/>
                <c:pt idx="0">
                  <c:v>0</c:v>
                </c:pt>
                <c:pt idx="1">
                  <c:v>4.5248868778280443E-3</c:v>
                </c:pt>
                <c:pt idx="2">
                  <c:v>2.2346368715083824E-2</c:v>
                </c:pt>
                <c:pt idx="3">
                  <c:v>3.2863849765258253E-2</c:v>
                </c:pt>
                <c:pt idx="4">
                  <c:v>4.3859649122807015E-2</c:v>
                </c:pt>
              </c:numCache>
            </c:numRef>
          </c:val>
        </c:ser>
        <c:ser>
          <c:idx val="3"/>
          <c:order val="3"/>
          <c:tx>
            <c:strRef>
              <c:f>'1_Compras_tabelas'!$L$15</c:f>
              <c:strCache>
                <c:ptCount val="1"/>
                <c:pt idx="0">
                  <c:v>Tomada de Preços</c:v>
                </c:pt>
              </c:strCache>
            </c:strRef>
          </c:tx>
          <c:spPr>
            <a:solidFill>
              <a:srgbClr val="CCCC00"/>
            </a:solidFill>
          </c:spPr>
          <c:cat>
            <c:numRef>
              <c:f>'1_Compras_tabelas'!$M$11:$Q$11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'1_Compras_tabelas'!$M$15:$Q$15</c:f>
              <c:numCache>
                <c:formatCode>0%</c:formatCode>
                <c:ptCount val="5"/>
                <c:pt idx="0">
                  <c:v>1.7921146953405017E-2</c:v>
                </c:pt>
                <c:pt idx="1">
                  <c:v>9.0497737556561059E-3</c:v>
                </c:pt>
                <c:pt idx="2">
                  <c:v>5.5865921787709534E-3</c:v>
                </c:pt>
                <c:pt idx="3">
                  <c:v>0</c:v>
                </c:pt>
                <c:pt idx="4">
                  <c:v>8.771929824561403E-3</c:v>
                </c:pt>
              </c:numCache>
            </c:numRef>
          </c:val>
        </c:ser>
        <c:ser>
          <c:idx val="4"/>
          <c:order val="4"/>
          <c:tx>
            <c:strRef>
              <c:f>'1_Compras_tabelas'!$L$16</c:f>
              <c:strCache>
                <c:ptCount val="1"/>
                <c:pt idx="0">
                  <c:v>Inexigibilidade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'1_Compras_tabelas'!$M$11:$Q$11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'1_Compras_tabelas'!$M$16:$Q$16</c:f>
              <c:numCache>
                <c:formatCode>0%</c:formatCode>
                <c:ptCount val="5"/>
                <c:pt idx="0">
                  <c:v>0.30465949820788563</c:v>
                </c:pt>
                <c:pt idx="1">
                  <c:v>0.31221719457013575</c:v>
                </c:pt>
                <c:pt idx="2">
                  <c:v>0.41899441340782156</c:v>
                </c:pt>
                <c:pt idx="3">
                  <c:v>0.41314553990610325</c:v>
                </c:pt>
                <c:pt idx="4">
                  <c:v>0.42105263157894762</c:v>
                </c:pt>
              </c:numCache>
            </c:numRef>
          </c:val>
        </c:ser>
        <c:ser>
          <c:idx val="6"/>
          <c:order val="5"/>
          <c:tx>
            <c:strRef>
              <c:f>'1_Compras_tabelas'!$L$17</c:f>
              <c:strCache>
                <c:ptCount val="1"/>
                <c:pt idx="0">
                  <c:v>Dispensa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'1_Compras_tabelas'!$M$11:$Q$11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'1_Compras_tabelas'!$M$17:$Q$17</c:f>
              <c:numCache>
                <c:formatCode>0%</c:formatCode>
                <c:ptCount val="5"/>
                <c:pt idx="0">
                  <c:v>0.40501792114695367</c:v>
                </c:pt>
                <c:pt idx="1">
                  <c:v>0.32126696832579238</c:v>
                </c:pt>
                <c:pt idx="2">
                  <c:v>0.14525139664804471</c:v>
                </c:pt>
                <c:pt idx="3">
                  <c:v>0.10328638497652597</c:v>
                </c:pt>
                <c:pt idx="4">
                  <c:v>8.771929824561403E-2</c:v>
                </c:pt>
              </c:numCache>
            </c:numRef>
          </c:val>
        </c:ser>
        <c:gapWidth val="10"/>
        <c:gapDepth val="17"/>
        <c:shape val="cylinder"/>
        <c:axId val="84659584"/>
        <c:axId val="84665472"/>
        <c:axId val="0"/>
        <c:extLst>
          <c:ext xmlns:c15="http://schemas.microsoft.com/office/drawing/2012/chart" uri="{02D57815-91ED-43cb-92C2-25804820EDAC}">
            <c15:filteredBarSeries>
              <c15:ser>
                <c:idx val="8"/>
                <c:order val="10"/>
                <c:tx>
                  <c:strRef>
                    <c:extLst>
                      <c:ext uri="{02D57815-91ED-43cb-92C2-25804820EDAC}">
                        <c15:formulaRef>
                          <c15:sqref>'1_mobilidades_tabelas'!#REF!</c15:sqref>
                        </c15:formulaRef>
                      </c:ext>
                    </c:extLst>
                    <c:strCache>
                      <c:ptCount val="1"/>
                      <c:pt idx="0">
                        <c:v>FAIND</c:v>
                      </c:pt>
                    </c:strCache>
                  </c:strRef>
                </c:tx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'1_Compras_tabelas'!$M$11:$P$11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'1_mobilidades_tabelas'!#REF!</c15:sqref>
                        </c15:formulaRef>
                      </c:ext>
                    </c:extLst>
                    <c:numCache>
                      <c:formatCode>0%</c:formatCode>
                      <c:ptCount val="5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84659584"/>
        <c:scaling>
          <c:orientation val="minMax"/>
        </c:scaling>
        <c:axPos val="l"/>
        <c:numFmt formatCode="General" sourceLinked="1"/>
        <c:majorTickMark val="none"/>
        <c:tickLblPos val="nextTo"/>
        <c:crossAx val="84665472"/>
        <c:crosses val="autoZero"/>
        <c:auto val="1"/>
        <c:lblAlgn val="ctr"/>
        <c:lblOffset val="100"/>
      </c:catAx>
      <c:valAx>
        <c:axId val="84665472"/>
        <c:scaling>
          <c:orientation val="minMax"/>
        </c:scaling>
        <c:axPos val="b"/>
        <c:numFmt formatCode="0%" sourceLinked="1"/>
        <c:tickLblPos val="nextTo"/>
        <c:crossAx val="84659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21746485933155"/>
          <c:y val="0.25938115775729037"/>
          <c:w val="0.18778253514066751"/>
          <c:h val="0.47118743322913781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000">
          <a:latin typeface="+mn-lt"/>
          <a:ea typeface="Verdana" pitchFamily="34" charset="0"/>
          <a:cs typeface="Verdana" pitchFamily="34" charset="0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/>
      <c:pieChart>
        <c:varyColors val="1"/>
        <c:ser>
          <c:idx val="0"/>
          <c:order val="0"/>
          <c:dLbls>
            <c:showVal val="1"/>
            <c:showLeaderLines val="1"/>
          </c:dLbls>
          <c:cat>
            <c:strRef>
              <c:f>'4_Veículos_tabelas'!$C$58:$C$59</c:f>
              <c:strCache>
                <c:ptCount val="2"/>
                <c:pt idx="0">
                  <c:v>Veículos utilizados em 2015</c:v>
                </c:pt>
                <c:pt idx="1">
                  <c:v>Veículos não utilizados em 2015</c:v>
                </c:pt>
              </c:strCache>
            </c:strRef>
          </c:cat>
          <c:val>
            <c:numRef>
              <c:f>'4_Veículos_tabelas'!$I$58:$I$59</c:f>
              <c:numCache>
                <c:formatCode>General</c:formatCode>
                <c:ptCount val="2"/>
                <c:pt idx="0">
                  <c:v>31</c:v>
                </c:pt>
                <c:pt idx="1">
                  <c:v>10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  <c:dispBlanksAs val="zero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plotArea>
      <c:layout/>
      <c:pieChart>
        <c:varyColors val="1"/>
        <c:ser>
          <c:idx val="0"/>
          <c:order val="0"/>
          <c:dLbls>
            <c:txPr>
              <a:bodyPr rot="0" vert="horz" anchor="ctr" anchorCtr="1"/>
              <a:lstStyle/>
              <a:p>
                <a:pPr>
                  <a:defRPr/>
                </a:pPr>
                <a:endParaRPr lang="pt-BR"/>
              </a:p>
            </c:txPr>
            <c:dLblPos val="bestFit"/>
            <c:showVal val="1"/>
            <c:showLeaderLines val="1"/>
          </c:dLbls>
          <c:cat>
            <c:strRef>
              <c:f>'4_Veículos_tabelas'!$C$108:$C$111</c:f>
              <c:strCache>
                <c:ptCount val="4"/>
                <c:pt idx="0">
                  <c:v>Diesel Comum</c:v>
                </c:pt>
                <c:pt idx="1">
                  <c:v>Diesel S10</c:v>
                </c:pt>
                <c:pt idx="2">
                  <c:v>Gasolina</c:v>
                </c:pt>
                <c:pt idx="3">
                  <c:v>Bicombustível</c:v>
                </c:pt>
              </c:strCache>
            </c:strRef>
          </c:cat>
          <c:val>
            <c:numRef>
              <c:f>'4_Veículos_tabelas'!$R$108:$R$111</c:f>
              <c:numCache>
                <c:formatCode>_-"R$"\ * #,##0.00_-;\-"R$"\ * #,##0.00_-;_-"R$"\ * "-"??_-;_-@_-</c:formatCode>
                <c:ptCount val="4"/>
                <c:pt idx="0">
                  <c:v>120400.18000000002</c:v>
                </c:pt>
                <c:pt idx="1">
                  <c:v>78667.23</c:v>
                </c:pt>
                <c:pt idx="2">
                  <c:v>4896.03</c:v>
                </c:pt>
                <c:pt idx="3">
                  <c:v>86364.459999999992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plotArea>
      <c:layout/>
      <c:pieChart>
        <c:varyColors val="1"/>
        <c:ser>
          <c:idx val="0"/>
          <c:order val="0"/>
          <c:dLbls>
            <c:showVal val="1"/>
            <c:showPercent val="1"/>
            <c:separator>
</c:separator>
            <c:showLeaderLines val="1"/>
          </c:dLbls>
          <c:cat>
            <c:strRef>
              <c:f>'4_Veículos_tabelas'!$C$108:$C$111</c:f>
              <c:strCache>
                <c:ptCount val="4"/>
                <c:pt idx="0">
                  <c:v>Diesel Comum</c:v>
                </c:pt>
                <c:pt idx="1">
                  <c:v>Diesel S10</c:v>
                </c:pt>
                <c:pt idx="2">
                  <c:v>Gasolina</c:v>
                </c:pt>
                <c:pt idx="3">
                  <c:v>Bicombustível</c:v>
                </c:pt>
              </c:strCache>
            </c:strRef>
          </c:cat>
          <c:val>
            <c:numRef>
              <c:f>'4_Veículos_tabelas'!$H$108:$H$111</c:f>
              <c:numCache>
                <c:formatCode>General</c:formatCode>
                <c:ptCount val="4"/>
                <c:pt idx="0" formatCode="#,##0">
                  <c:v>8</c:v>
                </c:pt>
                <c:pt idx="1">
                  <c:v>8</c:v>
                </c:pt>
                <c:pt idx="2">
                  <c:v>2</c:v>
                </c:pt>
                <c:pt idx="3">
                  <c:v>13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  <c:dispBlanksAs val="zero"/>
  </c:chart>
  <c:spPr>
    <a:ln>
      <a:noFill/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plotArea>
      <c:layout/>
      <c:pieChart>
        <c:varyColors val="1"/>
        <c:ser>
          <c:idx val="0"/>
          <c:order val="0"/>
          <c:dLbls>
            <c:showVal val="1"/>
          </c:dLbls>
          <c:cat>
            <c:strRef>
              <c:f>'4_Veículos_tabelas'!$C$108:$C$111</c:f>
              <c:strCache>
                <c:ptCount val="4"/>
                <c:pt idx="0">
                  <c:v>Diesel Comum</c:v>
                </c:pt>
                <c:pt idx="1">
                  <c:v>Diesel S10</c:v>
                </c:pt>
                <c:pt idx="2">
                  <c:v>Gasolina</c:v>
                </c:pt>
                <c:pt idx="3">
                  <c:v>Bicombustível</c:v>
                </c:pt>
              </c:strCache>
            </c:strRef>
          </c:cat>
          <c:val>
            <c:numRef>
              <c:f>'4_Veículos_tabelas'!$J$108:$J$111</c:f>
              <c:numCache>
                <c:formatCode>_-* #,##0_-;\-* #,##0_-;_-* "-"??_-;_-@_-</c:formatCode>
                <c:ptCount val="4"/>
                <c:pt idx="0">
                  <c:v>90451</c:v>
                </c:pt>
                <c:pt idx="1">
                  <c:v>204835</c:v>
                </c:pt>
                <c:pt idx="2">
                  <c:v>1741</c:v>
                </c:pt>
                <c:pt idx="3">
                  <c:v>179149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  <c:dispBlanksAs val="zero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'4_Veículos_tabelas'!$C$108</c:f>
              <c:strCache>
                <c:ptCount val="1"/>
                <c:pt idx="0">
                  <c:v>Diesel Comum</c:v>
                </c:pt>
              </c:strCache>
            </c:strRef>
          </c:tx>
          <c:dLbls>
            <c:showVal val="1"/>
          </c:dLbls>
          <c:cat>
            <c:strRef>
              <c:f>'4_Veículos_tabelas'!$M$107:$Q$107</c:f>
              <c:strCache>
                <c:ptCount val="5"/>
                <c:pt idx="0">
                  <c:v>Combustível</c:v>
                </c:pt>
                <c:pt idx="1">
                  <c:v>Manutenção</c:v>
                </c:pt>
                <c:pt idx="2">
                  <c:v>Reparos</c:v>
                </c:pt>
                <c:pt idx="3">
                  <c:v>Seguro do veículo</c:v>
                </c:pt>
                <c:pt idx="4">
                  <c:v>Seguro DPVAT</c:v>
                </c:pt>
              </c:strCache>
            </c:strRef>
          </c:cat>
          <c:val>
            <c:numRef>
              <c:f>'4_Veículos_tabelas'!$M$108:$Q$108</c:f>
              <c:numCache>
                <c:formatCode>_-"R$"\ * #,##0.00_-;\-"R$"\ * #,##0.00_-;_-"R$"\ * "-"??_-;_-@_-</c:formatCode>
                <c:ptCount val="5"/>
                <c:pt idx="0">
                  <c:v>76083.27</c:v>
                </c:pt>
                <c:pt idx="1">
                  <c:v>12793.97</c:v>
                </c:pt>
                <c:pt idx="2">
                  <c:v>30047.040000000001</c:v>
                </c:pt>
                <c:pt idx="3">
                  <c:v>186.66</c:v>
                </c:pt>
                <c:pt idx="4">
                  <c:v>1289.24</c:v>
                </c:pt>
              </c:numCache>
            </c:numRef>
          </c:val>
        </c:ser>
        <c:ser>
          <c:idx val="1"/>
          <c:order val="1"/>
          <c:tx>
            <c:strRef>
              <c:f>'4_Veículos_tabelas'!$C$109</c:f>
              <c:strCache>
                <c:ptCount val="1"/>
                <c:pt idx="0">
                  <c:v>Diesel S10</c:v>
                </c:pt>
              </c:strCache>
            </c:strRef>
          </c:tx>
          <c:dLbls>
            <c:showVal val="1"/>
          </c:dLbls>
          <c:cat>
            <c:strRef>
              <c:f>'4_Veículos_tabelas'!$M$107:$Q$107</c:f>
              <c:strCache>
                <c:ptCount val="5"/>
                <c:pt idx="0">
                  <c:v>Combustível</c:v>
                </c:pt>
                <c:pt idx="1">
                  <c:v>Manutenção</c:v>
                </c:pt>
                <c:pt idx="2">
                  <c:v>Reparos</c:v>
                </c:pt>
                <c:pt idx="3">
                  <c:v>Seguro do veículo</c:v>
                </c:pt>
                <c:pt idx="4">
                  <c:v>Seguro DPVAT</c:v>
                </c:pt>
              </c:strCache>
            </c:strRef>
          </c:cat>
          <c:val>
            <c:numRef>
              <c:f>'4_Veículos_tabelas'!$M$109:$Q$109</c:f>
              <c:numCache>
                <c:formatCode>_-"R$"\ * #,##0.00_-;\-"R$"\ * #,##0.00_-;_-"R$"\ * "-"??_-;_-@_-</c:formatCode>
                <c:ptCount val="5"/>
                <c:pt idx="0">
                  <c:v>44921.06</c:v>
                </c:pt>
                <c:pt idx="1">
                  <c:v>9669.5400000000009</c:v>
                </c:pt>
                <c:pt idx="2">
                  <c:v>22897.35</c:v>
                </c:pt>
                <c:pt idx="3">
                  <c:v>0</c:v>
                </c:pt>
                <c:pt idx="4">
                  <c:v>1179.28</c:v>
                </c:pt>
              </c:numCache>
            </c:numRef>
          </c:val>
        </c:ser>
        <c:ser>
          <c:idx val="2"/>
          <c:order val="2"/>
          <c:tx>
            <c:strRef>
              <c:f>'4_Veículos_tabelas'!$C$110</c:f>
              <c:strCache>
                <c:ptCount val="1"/>
                <c:pt idx="0">
                  <c:v>Gasolina</c:v>
                </c:pt>
              </c:strCache>
            </c:strRef>
          </c:tx>
          <c:cat>
            <c:strRef>
              <c:f>'4_Veículos_tabelas'!$M$107:$Q$107</c:f>
              <c:strCache>
                <c:ptCount val="5"/>
                <c:pt idx="0">
                  <c:v>Combustível</c:v>
                </c:pt>
                <c:pt idx="1">
                  <c:v>Manutenção</c:v>
                </c:pt>
                <c:pt idx="2">
                  <c:v>Reparos</c:v>
                </c:pt>
                <c:pt idx="3">
                  <c:v>Seguro do veículo</c:v>
                </c:pt>
                <c:pt idx="4">
                  <c:v>Seguro DPVAT</c:v>
                </c:pt>
              </c:strCache>
            </c:strRef>
          </c:cat>
          <c:val>
            <c:numRef>
              <c:f>'4_Veículos_tabelas'!$M$110:$Q$110</c:f>
              <c:numCache>
                <c:formatCode>_-"R$"\ * #,##0.00_-;\-"R$"\ * #,##0.00_-;_-"R$"\ * "-"??_-;_-@_-</c:formatCode>
                <c:ptCount val="5"/>
                <c:pt idx="0">
                  <c:v>1016.3199999999997</c:v>
                </c:pt>
                <c:pt idx="1">
                  <c:v>361.47999999999985</c:v>
                </c:pt>
                <c:pt idx="2">
                  <c:v>3307.73</c:v>
                </c:pt>
                <c:pt idx="3">
                  <c:v>0</c:v>
                </c:pt>
                <c:pt idx="4">
                  <c:v>210.5</c:v>
                </c:pt>
              </c:numCache>
            </c:numRef>
          </c:val>
        </c:ser>
        <c:ser>
          <c:idx val="3"/>
          <c:order val="3"/>
          <c:tx>
            <c:strRef>
              <c:f>'4_Veículos_tabelas'!$C$111</c:f>
              <c:strCache>
                <c:ptCount val="1"/>
                <c:pt idx="0">
                  <c:v>Bicombustível</c:v>
                </c:pt>
              </c:strCache>
            </c:strRef>
          </c:tx>
          <c:dLbls>
            <c:showVal val="1"/>
          </c:dLbls>
          <c:cat>
            <c:strRef>
              <c:f>'4_Veículos_tabelas'!$M$107:$Q$107</c:f>
              <c:strCache>
                <c:ptCount val="5"/>
                <c:pt idx="0">
                  <c:v>Combustível</c:v>
                </c:pt>
                <c:pt idx="1">
                  <c:v>Manutenção</c:v>
                </c:pt>
                <c:pt idx="2">
                  <c:v>Reparos</c:v>
                </c:pt>
                <c:pt idx="3">
                  <c:v>Seguro do veículo</c:v>
                </c:pt>
                <c:pt idx="4">
                  <c:v>Seguro DPVAT</c:v>
                </c:pt>
              </c:strCache>
            </c:strRef>
          </c:cat>
          <c:val>
            <c:numRef>
              <c:f>'4_Veículos_tabelas'!$M$111:$Q$111</c:f>
              <c:numCache>
                <c:formatCode>_-"R$"\ * #,##0.00_-;\-"R$"\ * #,##0.00_-;_-"R$"\ * "-"??_-;_-@_-</c:formatCode>
                <c:ptCount val="5"/>
                <c:pt idx="0">
                  <c:v>53505.82</c:v>
                </c:pt>
                <c:pt idx="1">
                  <c:v>6289.79</c:v>
                </c:pt>
                <c:pt idx="2">
                  <c:v>25159.91</c:v>
                </c:pt>
                <c:pt idx="3">
                  <c:v>0</c:v>
                </c:pt>
                <c:pt idx="4">
                  <c:v>1408.94</c:v>
                </c:pt>
              </c:numCache>
            </c:numRef>
          </c:val>
        </c:ser>
        <c:gapWidth val="95"/>
        <c:gapDepth val="95"/>
        <c:shape val="cylinder"/>
        <c:axId val="84725760"/>
        <c:axId val="84727296"/>
        <c:axId val="0"/>
      </c:bar3DChart>
      <c:catAx>
        <c:axId val="84725760"/>
        <c:scaling>
          <c:orientation val="minMax"/>
        </c:scaling>
        <c:axPos val="b"/>
        <c:majorTickMark val="none"/>
        <c:tickLblPos val="nextTo"/>
        <c:crossAx val="84727296"/>
        <c:crosses val="autoZero"/>
        <c:auto val="1"/>
        <c:lblAlgn val="ctr"/>
        <c:lblOffset val="100"/>
      </c:catAx>
      <c:valAx>
        <c:axId val="84727296"/>
        <c:scaling>
          <c:orientation val="minMax"/>
        </c:scaling>
        <c:axPos val="l"/>
        <c:majorGridlines/>
        <c:numFmt formatCode="0%" sourceLinked="0"/>
        <c:majorTickMark val="none"/>
        <c:tickLblPos val="nextTo"/>
        <c:crossAx val="847257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'4_Veículos_tabelas'!$L$107</c:f>
              <c:strCache>
                <c:ptCount val="1"/>
                <c:pt idx="0">
                  <c:v>Km/litro</c:v>
                </c:pt>
              </c:strCache>
            </c:strRef>
          </c:tx>
          <c:spPr>
            <a:solidFill>
              <a:srgbClr val="285000"/>
            </a:solidFill>
          </c:spPr>
          <c:dLbls>
            <c:dLbl>
              <c:idx val="0"/>
              <c:layout>
                <c:manualLayout>
                  <c:x val="3.057407407407414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5277777777777818E-2"/>
                  <c:y val="-2.5198412698412688E-3"/>
                </c:manualLayout>
              </c:layout>
              <c:showVal val="1"/>
            </c:dLbl>
            <c:dLbl>
              <c:idx val="2"/>
              <c:layout>
                <c:manualLayout>
                  <c:x val="3.057407407407414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0574074074074142E-2"/>
                  <c:y val="0"/>
                </c:manualLayout>
              </c:layout>
              <c:showVal val="1"/>
            </c:dLbl>
            <c:showVal val="1"/>
          </c:dLbls>
          <c:cat>
            <c:strRef>
              <c:f>'4_Veículos_tabelas'!$C$108:$C$111</c:f>
              <c:strCache>
                <c:ptCount val="4"/>
                <c:pt idx="0">
                  <c:v>Diesel Comum</c:v>
                </c:pt>
                <c:pt idx="1">
                  <c:v>Diesel S10</c:v>
                </c:pt>
                <c:pt idx="2">
                  <c:v>Gasolina</c:v>
                </c:pt>
                <c:pt idx="3">
                  <c:v>Bicombustível</c:v>
                </c:pt>
              </c:strCache>
            </c:strRef>
          </c:cat>
          <c:val>
            <c:numRef>
              <c:f>'4_Veículos_tabelas'!$L$108:$L$111</c:f>
              <c:numCache>
                <c:formatCode>0.00</c:formatCode>
                <c:ptCount val="4"/>
                <c:pt idx="0">
                  <c:v>6.1022316582572138</c:v>
                </c:pt>
                <c:pt idx="1">
                  <c:v>8.2754928894634823</c:v>
                </c:pt>
                <c:pt idx="2">
                  <c:v>5.9191513956413866</c:v>
                </c:pt>
                <c:pt idx="3">
                  <c:v>11.469874365279924</c:v>
                </c:pt>
              </c:numCache>
            </c:numRef>
          </c:val>
        </c:ser>
        <c:shape val="cylinder"/>
        <c:axId val="85208064"/>
        <c:axId val="85246720"/>
        <c:axId val="0"/>
      </c:bar3DChart>
      <c:catAx>
        <c:axId val="85208064"/>
        <c:scaling>
          <c:orientation val="minMax"/>
        </c:scaling>
        <c:axPos val="l"/>
        <c:tickLblPos val="nextTo"/>
        <c:crossAx val="85246720"/>
        <c:crosses val="autoZero"/>
        <c:auto val="1"/>
        <c:lblAlgn val="ctr"/>
        <c:lblOffset val="100"/>
      </c:catAx>
      <c:valAx>
        <c:axId val="85246720"/>
        <c:scaling>
          <c:orientation val="minMax"/>
        </c:scaling>
        <c:delete val="1"/>
        <c:axPos val="b"/>
        <c:majorGridlines/>
        <c:numFmt formatCode="0.00" sourceLinked="1"/>
        <c:tickLblPos val="none"/>
        <c:crossAx val="85208064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5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Água!$G$116</c:f>
              <c:strCache>
                <c:ptCount val="1"/>
                <c:pt idx="0">
                  <c:v>Consumo Registrado M3</c:v>
                </c:pt>
              </c:strCache>
            </c:strRef>
          </c:tx>
          <c:cat>
            <c:strRef>
              <c:f>Água!$C$117:$C$128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Água!$G$117:$G$128</c:f>
              <c:numCache>
                <c:formatCode>_-* #,##0_-;\-* #,##0_-;_-* "-"??_-;_-@_-</c:formatCode>
                <c:ptCount val="12"/>
                <c:pt idx="0">
                  <c:v>370</c:v>
                </c:pt>
                <c:pt idx="1">
                  <c:v>594</c:v>
                </c:pt>
                <c:pt idx="2">
                  <c:v>800</c:v>
                </c:pt>
                <c:pt idx="3">
                  <c:v>686</c:v>
                </c:pt>
                <c:pt idx="4">
                  <c:v>644</c:v>
                </c:pt>
                <c:pt idx="5">
                  <c:v>596</c:v>
                </c:pt>
                <c:pt idx="6">
                  <c:v>450</c:v>
                </c:pt>
                <c:pt idx="7">
                  <c:v>548</c:v>
                </c:pt>
                <c:pt idx="8">
                  <c:v>547</c:v>
                </c:pt>
                <c:pt idx="9">
                  <c:v>330</c:v>
                </c:pt>
                <c:pt idx="10">
                  <c:v>589</c:v>
                </c:pt>
                <c:pt idx="11">
                  <c:v>537</c:v>
                </c:pt>
              </c:numCache>
            </c:numRef>
          </c:val>
        </c:ser>
        <c:ser>
          <c:idx val="1"/>
          <c:order val="1"/>
          <c:tx>
            <c:strRef>
              <c:f>Água!$H$116</c:f>
              <c:strCache>
                <c:ptCount val="1"/>
                <c:pt idx="0">
                  <c:v>Consumo Faturado M3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cat>
            <c:strRef>
              <c:f>Água!$C$117:$C$128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</c:v>
                </c:pt>
                <c:pt idx="4">
                  <c:v>Maio</c:v>
                </c:pt>
                <c:pt idx="5">
                  <c:v>Junho</c:v>
                </c:pt>
                <c:pt idx="6">
                  <c:v>Julho</c:v>
                </c:pt>
                <c:pt idx="7">
                  <c:v>Agosto</c:v>
                </c:pt>
                <c:pt idx="8">
                  <c:v>Setembro</c:v>
                </c:pt>
                <c:pt idx="9">
                  <c:v>Outubro</c:v>
                </c:pt>
                <c:pt idx="10">
                  <c:v>Novembro</c:v>
                </c:pt>
                <c:pt idx="11">
                  <c:v>Dezembro</c:v>
                </c:pt>
              </c:strCache>
            </c:strRef>
          </c:cat>
          <c:val>
            <c:numRef>
              <c:f>Água!$H$117:$H$128</c:f>
              <c:numCache>
                <c:formatCode>_-* #,##0_-;\-* #,##0_-;_-* "-"??_-;_-@_-</c:formatCode>
                <c:ptCount val="12"/>
                <c:pt idx="0">
                  <c:v>400</c:v>
                </c:pt>
                <c:pt idx="1">
                  <c:v>614</c:v>
                </c:pt>
                <c:pt idx="2">
                  <c:v>826</c:v>
                </c:pt>
                <c:pt idx="3">
                  <c:v>707</c:v>
                </c:pt>
                <c:pt idx="4">
                  <c:v>667</c:v>
                </c:pt>
                <c:pt idx="5">
                  <c:v>633</c:v>
                </c:pt>
                <c:pt idx="6">
                  <c:v>488</c:v>
                </c:pt>
                <c:pt idx="7">
                  <c:v>576</c:v>
                </c:pt>
                <c:pt idx="8">
                  <c:v>585</c:v>
                </c:pt>
                <c:pt idx="9">
                  <c:v>370</c:v>
                </c:pt>
                <c:pt idx="10">
                  <c:v>609</c:v>
                </c:pt>
                <c:pt idx="11">
                  <c:v>557</c:v>
                </c:pt>
              </c:numCache>
            </c:numRef>
          </c:val>
        </c:ser>
        <c:shape val="cylinder"/>
        <c:axId val="51685248"/>
        <c:axId val="51686784"/>
        <c:axId val="0"/>
      </c:bar3DChart>
      <c:catAx>
        <c:axId val="51685248"/>
        <c:scaling>
          <c:orientation val="minMax"/>
        </c:scaling>
        <c:axPos val="b"/>
        <c:tickLblPos val="nextTo"/>
        <c:crossAx val="51686784"/>
        <c:crosses val="autoZero"/>
        <c:auto val="1"/>
        <c:lblAlgn val="ctr"/>
        <c:lblOffset val="100"/>
      </c:catAx>
      <c:valAx>
        <c:axId val="51686784"/>
        <c:scaling>
          <c:orientation val="minMax"/>
        </c:scaling>
        <c:axPos val="l"/>
        <c:majorGridlines/>
        <c:numFmt formatCode="_-* #,##0_-;\-* #,##0_-;_-* &quot;-&quot;??_-;_-@_-" sourceLinked="1"/>
        <c:tickLblPos val="nextTo"/>
        <c:crossAx val="51685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00">
          <a:latin typeface="+mn-lt"/>
        </a:defRPr>
      </a:pPr>
      <a:endParaRPr lang="pt-B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'4_Veículos_tabelas'!$I$70</c:f>
              <c:strCache>
                <c:ptCount val="1"/>
                <c:pt idx="0">
                  <c:v>Idade Média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7.559523809523810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283730158730169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4.5357142857142894E-2"/>
                  <c:y val="-5.039682539682548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Val val="1"/>
              <c:showSerName val="1"/>
            </c:dLbl>
            <c:showVal val="1"/>
          </c:dLbls>
          <c:cat>
            <c:strRef>
              <c:f>'4_Veículos_tabelas'!$C$71:$C$73</c:f>
              <c:strCache>
                <c:ptCount val="3"/>
                <c:pt idx="0">
                  <c:v>Média de idade dos veículos utilizados em 2015</c:v>
                </c:pt>
                <c:pt idx="1">
                  <c:v>Média de idade dos veículos não utilizados em 2015</c:v>
                </c:pt>
                <c:pt idx="2">
                  <c:v>Média de idade do total de veículos da UFGD em 2015</c:v>
                </c:pt>
              </c:strCache>
            </c:strRef>
          </c:cat>
          <c:val>
            <c:numRef>
              <c:f>'4_Veículos_tabelas'!$I$71:$I$73</c:f>
              <c:numCache>
                <c:formatCode>0</c:formatCode>
                <c:ptCount val="3"/>
                <c:pt idx="0">
                  <c:v>6.6450999999999985</c:v>
                </c:pt>
                <c:pt idx="1">
                  <c:v>15.2</c:v>
                </c:pt>
                <c:pt idx="2">
                  <c:v>8.7316999999999982</c:v>
                </c:pt>
              </c:numCache>
            </c:numRef>
          </c:val>
        </c:ser>
        <c:shape val="cylinder"/>
        <c:axId val="85268352"/>
        <c:axId val="85269888"/>
        <c:axId val="0"/>
      </c:bar3DChart>
      <c:catAx>
        <c:axId val="85268352"/>
        <c:scaling>
          <c:orientation val="minMax"/>
        </c:scaling>
        <c:axPos val="l"/>
        <c:majorTickMark val="none"/>
        <c:tickLblPos val="nextTo"/>
        <c:crossAx val="85269888"/>
        <c:crosses val="autoZero"/>
        <c:auto val="1"/>
        <c:lblAlgn val="ctr"/>
        <c:lblOffset val="100"/>
      </c:catAx>
      <c:valAx>
        <c:axId val="85269888"/>
        <c:scaling>
          <c:orientation val="minMax"/>
        </c:scaling>
        <c:axPos val="b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Anos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8526835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autoTitleDeleted val="1"/>
    <c:view3D>
      <c:rotX val="0"/>
      <c:rotY val="0"/>
      <c:perspective val="0"/>
    </c:view3D>
    <c:plotArea>
      <c:layout/>
      <c:bar3DChart>
        <c:barDir val="col"/>
        <c:grouping val="clustered"/>
        <c:ser>
          <c:idx val="0"/>
          <c:order val="0"/>
          <c:tx>
            <c:strRef>
              <c:f>'4_Veículos_tabelas'!$O$81</c:f>
              <c:strCache>
                <c:ptCount val="1"/>
                <c:pt idx="0">
                  <c:v>Qtd Veículos</c:v>
                </c:pt>
              </c:strCache>
            </c:strRef>
          </c:tx>
          <c:spPr>
            <a:solidFill>
              <a:srgbClr val="285000"/>
            </a:solidFill>
          </c:spPr>
          <c:cat>
            <c:strRef>
              <c:f>'4_Veículos_tabelas'!$N$82:$N$86</c:f>
              <c:strCache>
                <c:ptCount val="5"/>
                <c:pt idx="0">
                  <c:v>1-5 anos</c:v>
                </c:pt>
                <c:pt idx="1">
                  <c:v>5-10 anos</c:v>
                </c:pt>
                <c:pt idx="2">
                  <c:v>10-20 anos</c:v>
                </c:pt>
                <c:pt idx="3">
                  <c:v>20-30 anos</c:v>
                </c:pt>
                <c:pt idx="4">
                  <c:v>30-40 anos</c:v>
                </c:pt>
              </c:strCache>
            </c:strRef>
          </c:cat>
          <c:val>
            <c:numRef>
              <c:f>'4_Veículos_tabelas'!$O$82:$O$86</c:f>
              <c:numCache>
                <c:formatCode>General</c:formatCode>
                <c:ptCount val="5"/>
                <c:pt idx="0">
                  <c:v>22</c:v>
                </c:pt>
                <c:pt idx="1">
                  <c:v>10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hape val="cylinder"/>
        <c:axId val="85302656"/>
        <c:axId val="85177472"/>
        <c:axId val="0"/>
      </c:bar3DChart>
      <c:catAx>
        <c:axId val="85302656"/>
        <c:scaling>
          <c:orientation val="minMax"/>
        </c:scaling>
        <c:axPos val="b"/>
        <c:majorTickMark val="none"/>
        <c:tickLblPos val="nextTo"/>
        <c:crossAx val="85177472"/>
        <c:crosses val="autoZero"/>
        <c:auto val="1"/>
        <c:lblAlgn val="ctr"/>
        <c:lblOffset val="100"/>
      </c:catAx>
      <c:valAx>
        <c:axId val="85177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530265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'Água 2015'!$G$142</c:f>
              <c:strCache>
                <c:ptCount val="1"/>
                <c:pt idx="0">
                  <c:v>Consumo de água por mês - M3</c:v>
                </c:pt>
              </c:strCache>
            </c:strRef>
          </c:tx>
          <c:dLbls>
            <c:showVal val="1"/>
            <c:showLeaderLines val="1"/>
          </c:dLbls>
          <c:cat>
            <c:strRef>
              <c:f>'Água 2015'!$E$143:$E$148</c:f>
              <c:strCache>
                <c:ptCount val="6"/>
                <c:pt idx="0">
                  <c:v>Unidade I - 20058756</c:v>
                </c:pt>
                <c:pt idx="1">
                  <c:v>Progesp - 20277916</c:v>
                </c:pt>
                <c:pt idx="2">
                  <c:v>Mansão - 20059907</c:v>
                </c:pt>
                <c:pt idx="3">
                  <c:v>Fadir - 20573934</c:v>
                </c:pt>
                <c:pt idx="4">
                  <c:v>EAD - 20287437</c:v>
                </c:pt>
                <c:pt idx="5">
                  <c:v>Casa do Estudante - 20762869</c:v>
                </c:pt>
              </c:strCache>
            </c:strRef>
          </c:cat>
          <c:val>
            <c:numRef>
              <c:f>'Água 2015'!$G$143:$G$148</c:f>
              <c:numCache>
                <c:formatCode>_-* #,##0_-;\-* #,##0_-;_-* "-"??_-;_-@_-</c:formatCode>
                <c:ptCount val="6"/>
                <c:pt idx="0">
                  <c:v>203.66666666666652</c:v>
                </c:pt>
                <c:pt idx="1">
                  <c:v>17.416666666666668</c:v>
                </c:pt>
                <c:pt idx="2">
                  <c:v>19.833333333333275</c:v>
                </c:pt>
                <c:pt idx="3">
                  <c:v>68.916666666666799</c:v>
                </c:pt>
                <c:pt idx="4">
                  <c:v>18.916666666666668</c:v>
                </c:pt>
                <c:pt idx="5">
                  <c:v>228.8333333333336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>
          <a:latin typeface="+mn-lt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7"/>
  <c:chart>
    <c:autoTitleDeleted val="1"/>
    <c:plotArea>
      <c:layout>
        <c:manualLayout>
          <c:layoutTarget val="inner"/>
          <c:xMode val="edge"/>
          <c:yMode val="edge"/>
          <c:x val="5.5741229246773404E-2"/>
          <c:y val="5.8909742363358247E-2"/>
          <c:w val="0.8517719333187066"/>
          <c:h val="0.80816669633001692"/>
        </c:manualLayout>
      </c:layout>
      <c:lineChart>
        <c:grouping val="standard"/>
        <c:ser>
          <c:idx val="0"/>
          <c:order val="0"/>
          <c:tx>
            <c:strRef>
              <c:f>'2_Contratos_tabelas'!$D$12</c:f>
              <c:strCache>
                <c:ptCount val="1"/>
                <c:pt idx="0">
                  <c:v>Contratos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'2_Contratos_tabelas'!$E$11:$I$11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'2_Contratos_tabelas'!$E$12:$I$12</c:f>
              <c:numCache>
                <c:formatCode>General</c:formatCode>
                <c:ptCount val="5"/>
                <c:pt idx="0">
                  <c:v>27</c:v>
                </c:pt>
                <c:pt idx="1">
                  <c:v>24</c:v>
                </c:pt>
                <c:pt idx="2">
                  <c:v>36</c:v>
                </c:pt>
                <c:pt idx="3">
                  <c:v>47</c:v>
                </c:pt>
                <c:pt idx="4">
                  <c:v>29</c:v>
                </c:pt>
              </c:numCache>
            </c:numRef>
          </c:val>
        </c:ser>
        <c:marker val="1"/>
        <c:axId val="51779840"/>
        <c:axId val="51834880"/>
      </c:lineChart>
      <c:catAx>
        <c:axId val="51779840"/>
        <c:scaling>
          <c:orientation val="minMax"/>
        </c:scaling>
        <c:axPos val="b"/>
        <c:numFmt formatCode="General" sourceLinked="1"/>
        <c:tickLblPos val="nextTo"/>
        <c:crossAx val="51834880"/>
        <c:crosses val="autoZero"/>
        <c:auto val="1"/>
        <c:lblAlgn val="ctr"/>
        <c:lblOffset val="100"/>
      </c:catAx>
      <c:valAx>
        <c:axId val="51834880"/>
        <c:scaling>
          <c:orientation val="minMax"/>
          <c:min val="20"/>
        </c:scaling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tickLblPos val="nextTo"/>
        <c:crossAx val="5177984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+mn-lt"/>
          <a:cs typeface="Arial" pitchFamily="34" charset="0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37"/>
  <c:chart>
    <c:autoTitleDeleted val="1"/>
    <c:plotArea>
      <c:layout>
        <c:manualLayout>
          <c:layoutTarget val="inner"/>
          <c:xMode val="edge"/>
          <c:yMode val="edge"/>
          <c:x val="5.5741229246773404E-2"/>
          <c:y val="5.8909742363358247E-2"/>
          <c:w val="0.85177193331870804"/>
          <c:h val="0.80816669633001692"/>
        </c:manualLayout>
      </c:layout>
      <c:lineChart>
        <c:grouping val="standard"/>
        <c:ser>
          <c:idx val="0"/>
          <c:order val="0"/>
          <c:tx>
            <c:strRef>
              <c:f>'2_Contratos_tabelas'!$D$13</c:f>
              <c:strCache>
                <c:ptCount val="1"/>
                <c:pt idx="0">
                  <c:v>Valor dos contratos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'2_Contratos_tabelas'!$E$11:$I$11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'2_Contratos_tabelas'!$E$13:$I$13</c:f>
              <c:numCache>
                <c:formatCode>_-* #,##0.00_-;\-* #,##0.00_-;_-* "-"??_-;_-@_-</c:formatCode>
                <c:ptCount val="5"/>
                <c:pt idx="0">
                  <c:v>10957308.6</c:v>
                </c:pt>
                <c:pt idx="1">
                  <c:v>8634721.1999999899</c:v>
                </c:pt>
                <c:pt idx="2">
                  <c:v>14521982.300000004</c:v>
                </c:pt>
                <c:pt idx="3">
                  <c:v>22133642.399999999</c:v>
                </c:pt>
                <c:pt idx="4">
                  <c:v>16094793.6</c:v>
                </c:pt>
              </c:numCache>
            </c:numRef>
          </c:val>
        </c:ser>
        <c:marker val="1"/>
        <c:axId val="67132800"/>
        <c:axId val="67134592"/>
      </c:lineChart>
      <c:catAx>
        <c:axId val="67132800"/>
        <c:scaling>
          <c:orientation val="minMax"/>
        </c:scaling>
        <c:axPos val="b"/>
        <c:numFmt formatCode="General" sourceLinked="1"/>
        <c:tickLblPos val="nextTo"/>
        <c:crossAx val="67134592"/>
        <c:crosses val="autoZero"/>
        <c:auto val="1"/>
        <c:lblAlgn val="ctr"/>
        <c:lblOffset val="100"/>
      </c:catAx>
      <c:valAx>
        <c:axId val="67134592"/>
        <c:scaling>
          <c:orientation val="minMax"/>
        </c:scaling>
        <c:delete val="1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_-* #,##0.00_-;\-* #,##0.00_-;_-* &quot;-&quot;??_-;_-@_-" sourceLinked="1"/>
        <c:tickLblPos val="none"/>
        <c:crossAx val="67132800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</c:chart>
  <c:spPr>
    <a:ln>
      <a:noFill/>
    </a:ln>
  </c:spPr>
  <c:txPr>
    <a:bodyPr/>
    <a:lstStyle/>
    <a:p>
      <a:pPr>
        <a:defRPr>
          <a:latin typeface="+mn-lt"/>
          <a:cs typeface="Arial" pitchFamily="34" charset="0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34"/>
  <c:chart>
    <c:autoTitleDeleted val="1"/>
    <c:view3D>
      <c:rotX val="0"/>
      <c:rotY val="0"/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'2_Contratos_tabelas'!$D$22</c:f>
              <c:strCache>
                <c:ptCount val="1"/>
                <c:pt idx="0">
                  <c:v>Compras com ME/EPP</c:v>
                </c:pt>
              </c:strCache>
            </c:strRef>
          </c:tx>
          <c:spPr>
            <a:solidFill>
              <a:srgbClr val="285000"/>
            </a:solidFill>
          </c:spPr>
          <c:dLbls>
            <c:dLbl>
              <c:idx val="0"/>
              <c:layout>
                <c:manualLayout>
                  <c:x val="-1.7361111111111129E-2"/>
                  <c:y val="-0.27320205462117625"/>
                </c:manualLayout>
              </c:layout>
              <c:showVal val="1"/>
            </c:dLbl>
            <c:dLbl>
              <c:idx val="1"/>
              <c:layout>
                <c:manualLayout>
                  <c:x val="-1.7361111111111129E-2"/>
                  <c:y val="-0.3214141819072675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0.24106063643045017"/>
                </c:manualLayout>
              </c:layout>
              <c:showVal val="1"/>
            </c:dLbl>
            <c:dLbl>
              <c:idx val="3"/>
              <c:layout>
                <c:manualLayout>
                  <c:x val="-3.4722222222222242E-3"/>
                  <c:y val="-0.22498992733508669"/>
                </c:manualLayout>
              </c:layout>
              <c:showVal val="1"/>
            </c:dLbl>
            <c:dLbl>
              <c:idx val="4"/>
              <c:layout>
                <c:manualLayout>
                  <c:x val="-2.4305555555555556E-2"/>
                  <c:y val="-0.2924869055356133"/>
                </c:manualLayout>
              </c:layout>
              <c:showVal val="1"/>
            </c:dLbl>
            <c:showVal val="1"/>
          </c:dLbls>
          <c:cat>
            <c:numRef>
              <c:f>'2_Contratos_tabelas'!$E$19:$I$19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'2_Contratos_tabelas'!$E$22:$I$22</c:f>
              <c:numCache>
                <c:formatCode>0.00%</c:formatCode>
                <c:ptCount val="5"/>
                <c:pt idx="0">
                  <c:v>0.55559999999999998</c:v>
                </c:pt>
                <c:pt idx="1">
                  <c:v>0.70830000000000004</c:v>
                </c:pt>
                <c:pt idx="2">
                  <c:v>0.5</c:v>
                </c:pt>
                <c:pt idx="3">
                  <c:v>0.48940000000000028</c:v>
                </c:pt>
                <c:pt idx="4">
                  <c:v>0.68970000000000053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7248896"/>
        <c:axId val="67250432"/>
        <c:axId val="0"/>
      </c:bar3DChart>
      <c:catAx>
        <c:axId val="67248896"/>
        <c:scaling>
          <c:orientation val="minMax"/>
        </c:scaling>
        <c:axPos val="b"/>
        <c:numFmt formatCode="General" sourceLinked="1"/>
        <c:majorTickMark val="none"/>
        <c:tickLblPos val="nextTo"/>
        <c:crossAx val="67250432"/>
        <c:crosses val="autoZero"/>
        <c:auto val="1"/>
        <c:lblAlgn val="ctr"/>
        <c:lblOffset val="100"/>
      </c:catAx>
      <c:valAx>
        <c:axId val="67250432"/>
        <c:scaling>
          <c:orientation val="minMax"/>
          <c:max val="1"/>
        </c:scaling>
        <c:delete val="1"/>
        <c:axPos val="l"/>
        <c:numFmt formatCode="0.00%" sourceLinked="1"/>
        <c:majorTickMark val="none"/>
        <c:tickLblPos val="none"/>
        <c:crossAx val="67248896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noFill/>
    <a:ln>
      <a:noFill/>
    </a:ln>
  </c:spPr>
  <c:txPr>
    <a:bodyPr/>
    <a:lstStyle/>
    <a:p>
      <a:pPr>
        <a:defRPr>
          <a:latin typeface="+mn-lt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6"/>
  <c:chart>
    <c:autoTitleDeleted val="1"/>
    <c:plotArea>
      <c:layout/>
      <c:pieChart>
        <c:varyColors val="1"/>
        <c:ser>
          <c:idx val="0"/>
          <c:order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Percent val="1"/>
            <c:showLeaderLines val="1"/>
          </c:dLbls>
          <c:cat>
            <c:strRef>
              <c:f>'2_Contratos_tabelas'!$D$19:$D$22</c:f>
              <c:strCache>
                <c:ptCount val="4"/>
                <c:pt idx="0">
                  <c:v>Preferência</c:v>
                </c:pt>
                <c:pt idx="1">
                  <c:v>Compras com itens sustentáveis</c:v>
                </c:pt>
                <c:pt idx="2">
                  <c:v>Compras com margem de preferência</c:v>
                </c:pt>
                <c:pt idx="3">
                  <c:v>Compras com ME/EPP</c:v>
                </c:pt>
              </c:strCache>
            </c:strRef>
          </c:cat>
          <c:val>
            <c:numRef>
              <c:f>'2_Contratos_tabelas'!$I$19:$I$22</c:f>
              <c:numCache>
                <c:formatCode>0.00%</c:formatCode>
                <c:ptCount val="4"/>
                <c:pt idx="0" formatCode="General">
                  <c:v>2015</c:v>
                </c:pt>
                <c:pt idx="1">
                  <c:v>0</c:v>
                </c:pt>
                <c:pt idx="2">
                  <c:v>0</c:v>
                </c:pt>
                <c:pt idx="3">
                  <c:v>0.68970000000000053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0"/>
        <c:delete val="1"/>
      </c:legendEntry>
      <c:layout/>
    </c:legend>
    <c:plotVisOnly val="1"/>
  </c:chart>
  <c:txPr>
    <a:bodyPr/>
    <a:lstStyle/>
    <a:p>
      <a:pPr>
        <a:defRPr>
          <a:latin typeface="+mn-lt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autoTitleDeleted val="1"/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6"/>
  <c:chart>
    <c:autoTitleDeleted val="1"/>
    <c:plotArea>
      <c:layout/>
      <c:pieChart>
        <c:varyColors val="1"/>
        <c:ser>
          <c:idx val="0"/>
          <c:order val="0"/>
          <c:tx>
            <c:strRef>
              <c:f>Plan1!$P$2</c:f>
              <c:strCache>
                <c:ptCount val="1"/>
                <c:pt idx="0">
                  <c:v>Qtde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Plan1!$O$3:$O$7</c:f>
              <c:strCache>
                <c:ptCount val="5"/>
                <c:pt idx="0">
                  <c:v>Concorrência</c:v>
                </c:pt>
                <c:pt idx="1">
                  <c:v>Dispensa</c:v>
                </c:pt>
                <c:pt idx="2">
                  <c:v>Inexigibilidade</c:v>
                </c:pt>
                <c:pt idx="3">
                  <c:v>Pregão Eletrônico</c:v>
                </c:pt>
                <c:pt idx="4">
                  <c:v>Tomada de Preços</c:v>
                </c:pt>
              </c:strCache>
            </c:strRef>
          </c:cat>
          <c:val>
            <c:numRef>
              <c:f>Plan1!$P$3:$P$7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5</c:v>
                </c:pt>
                <c:pt idx="3">
                  <c:v>28</c:v>
                </c:pt>
                <c:pt idx="4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3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4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5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6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7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8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9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0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1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0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1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2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3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4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5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6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7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8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0.83929</cdr:x>
      <cdr:y>0.47253</cdr:y>
    </cdr:from>
    <cdr:to>
      <cdr:x>1</cdr:x>
      <cdr:y>1</cdr:y>
    </cdr:to>
    <cdr:sp macro="" textlink="">
      <cdr:nvSpPr>
        <cdr:cNvPr id="129" name="CaixaDeTexto 1"/>
        <cdr:cNvSpPr txBox="1"/>
      </cdr:nvSpPr>
      <cdr:spPr>
        <a:xfrm xmlns:a="http://schemas.openxmlformats.org/drawingml/2006/main">
          <a:off x="5067300" y="13271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26/04/2018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Compras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Processo de compras por modalidade em 2015 (R$)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>
                <a:solidFill>
                  <a:schemeClr val="bg1"/>
                </a:solidFill>
              </a:rPr>
              <a:t>Qtd</a:t>
            </a:r>
            <a:r>
              <a:rPr lang="pt-BR" sz="1400" dirty="0">
                <a:solidFill>
                  <a:schemeClr val="bg1"/>
                </a:solidFill>
              </a:rPr>
              <a:t> de Mobilidades </a:t>
            </a:r>
            <a:r>
              <a:rPr lang="pt-BR" sz="1400" dirty="0" smtClean="0">
                <a:solidFill>
                  <a:schemeClr val="bg1"/>
                </a:solidFill>
              </a:rPr>
              <a:t>realizadas por </a:t>
            </a:r>
            <a:r>
              <a:rPr lang="pt-BR" sz="1400" dirty="0">
                <a:solidFill>
                  <a:schemeClr val="bg1"/>
                </a:solidFill>
              </a:rPr>
              <a:t>ano de </a:t>
            </a:r>
            <a:r>
              <a:rPr lang="pt-BR" sz="1400" dirty="0" smtClean="0">
                <a:solidFill>
                  <a:schemeClr val="bg1"/>
                </a:solidFill>
              </a:rPr>
              <a:t>início </a:t>
            </a:r>
            <a:r>
              <a:rPr lang="pt-BR" sz="1400" dirty="0">
                <a:solidFill>
                  <a:schemeClr val="bg1"/>
                </a:solidFill>
              </a:rPr>
              <a:t>do programa</a:t>
            </a: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323528" y="2204864"/>
          <a:ext cx="417646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Painel de Compras/MPOG.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5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VEÍCULOS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Quantidade total de veículos da UFGD em 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Despesa  total  com os veículos em uso – por tipo de combustível (2015)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255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VEÍCULOS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Quantidade e percentual de veículos em uso – por tipo de combustível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err="1" smtClean="0">
                <a:solidFill>
                  <a:schemeClr val="bg1"/>
                </a:solidFill>
              </a:rPr>
              <a:t>Qtde</a:t>
            </a:r>
            <a:r>
              <a:rPr lang="pt-BR" sz="1400" dirty="0" smtClean="0">
                <a:solidFill>
                  <a:schemeClr val="bg1"/>
                </a:solidFill>
              </a:rPr>
              <a:t> de litros de combustível consumidos pelos veículos em uso – por tipo de combustível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16" name="Espaço Reservado para Conteúdo 15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Espaço Reservado para Conteúdo 17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339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–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VEÍCULOS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3122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Despesas com veículos em uso – por tipo de despesa e combustível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793115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ângulo 6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5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VEÍCULOS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Consumo por tipo de combustível (km/l)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Média de idade dos veículos (anos) em 2015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339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VEÍCULOS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859216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Distribuição de frequência da </a:t>
            </a:r>
            <a:r>
              <a:rPr lang="pt-BR" sz="1400" dirty="0" err="1" smtClean="0">
                <a:solidFill>
                  <a:schemeClr val="bg1"/>
                </a:solidFill>
              </a:rPr>
              <a:t>qtde</a:t>
            </a:r>
            <a:r>
              <a:rPr lang="pt-BR" sz="1400" dirty="0" smtClean="0">
                <a:solidFill>
                  <a:schemeClr val="bg1"/>
                </a:solidFill>
              </a:rPr>
              <a:t> de veículos da UFGD em 2015 por classe de idade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11" name="Espaço Reservado para Conteúdo 10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785921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5339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smtClean="0">
                <a:solidFill>
                  <a:schemeClr val="bg1"/>
                </a:solidFill>
                <a:cs typeface="Arial" pitchFamily="34" charset="0"/>
              </a:rPr>
              <a:t>ETAPAS: </a:t>
            </a:r>
            <a:endParaRPr lang="pt-BR" dirty="0" smtClean="0">
              <a:solidFill>
                <a:schemeClr val="bg1"/>
              </a:solidFill>
              <a:cs typeface="Arial" pitchFamily="34" charset="0"/>
            </a:endParaRP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="" xmlns:p14="http://schemas.microsoft.com/office/powerpoint/2010/main" val="37980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– SANESUL</a:t>
            </a:r>
            <a:endParaRPr lang="pt-BR" sz="4500" dirty="0">
              <a:solidFill>
                <a:srgbClr val="C00000"/>
              </a:solidFill>
            </a:endParaRP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13851"/>
            <a:ext cx="7931150" cy="387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931224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Consumo de água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5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– SANESUL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Consumo de água em R$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Consumo de água em m</a:t>
            </a:r>
            <a:r>
              <a:rPr lang="pt-BR" sz="1400" baseline="30000" dirty="0" smtClean="0">
                <a:solidFill>
                  <a:schemeClr val="bg1"/>
                </a:solidFill>
              </a:rPr>
              <a:t>3</a:t>
            </a:r>
            <a:endParaRPr lang="pt-BR" sz="1400" baseline="30000" dirty="0">
              <a:solidFill>
                <a:schemeClr val="bg1"/>
              </a:solidFill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770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– SANESUL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Consumo médio mensal de água  em m</a:t>
            </a:r>
            <a:r>
              <a:rPr lang="pt-BR" sz="1400" baseline="30000" dirty="0" smtClean="0">
                <a:solidFill>
                  <a:schemeClr val="bg1"/>
                </a:solidFill>
              </a:rPr>
              <a:t>3</a:t>
            </a:r>
            <a:r>
              <a:rPr lang="pt-BR" sz="1400" dirty="0" smtClean="0">
                <a:solidFill>
                  <a:schemeClr val="bg1"/>
                </a:solidFill>
              </a:rPr>
              <a:t> por unidade consumidora</a:t>
            </a:r>
            <a:endParaRPr lang="en-US" sz="1400" dirty="0">
              <a:solidFill>
                <a:schemeClr val="bg1"/>
              </a:solidFill>
            </a:endParaRPr>
          </a:p>
        </p:txBody>
      </p:sp>
      <p:graphicFrame>
        <p:nvGraphicFramePr>
          <p:cNvPr id="15" name="Espaço Reservado para Conteúdo 1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7643192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ângulo 5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PRAD.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770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Contratos</a:t>
            </a:r>
            <a:endParaRPr lang="pt-BR" sz="4500" dirty="0">
              <a:solidFill>
                <a:srgbClr val="C00000"/>
              </a:solidFill>
            </a:endParaRP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Espaço Reservado para Conteúdo 15"/>
          <p:cNvGraphicFramePr>
            <a:graphicFrameLocks noGrp="1"/>
          </p:cNvGraphicFramePr>
          <p:nvPr>
            <p:ph sz="quarter" idx="4"/>
          </p:nvPr>
        </p:nvGraphicFramePr>
        <p:xfrm>
          <a:off x="4283968" y="2174875"/>
          <a:ext cx="4104456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Espaço Reservado para Texto 5"/>
          <p:cNvSpPr txBox="1">
            <a:spLocks/>
          </p:cNvSpPr>
          <p:nvPr/>
        </p:nvSpPr>
        <p:spPr>
          <a:xfrm>
            <a:off x="467544" y="1556792"/>
            <a:ext cx="3657600" cy="639762"/>
          </a:xfrm>
          <a:prstGeom prst="rect">
            <a:avLst/>
          </a:prstGeo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pt-BR" sz="1400" b="1" noProof="0" dirty="0" smtClean="0">
                <a:solidFill>
                  <a:schemeClr val="bg1"/>
                </a:solidFill>
              </a:rPr>
              <a:t>Quantidade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de contratos firmados em 2015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Espaço Reservado para Texto 5"/>
          <p:cNvSpPr txBox="1">
            <a:spLocks noGrp="1"/>
          </p:cNvSpPr>
          <p:nvPr>
            <p:ph type="body" sz="quarter" idx="3"/>
          </p:nvPr>
        </p:nvSpPr>
        <p:spPr>
          <a:xfrm>
            <a:off x="4356100" y="1535113"/>
            <a:ext cx="3960813" cy="639762"/>
          </a:xfrm>
          <a:prstGeom prst="rect">
            <a:avLst/>
          </a:prstGeo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Valores dos contratos firmados em 2015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Painel de Compras/MPOG.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5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Contratos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17" name="Espaço Reservado para Texto 5"/>
          <p:cNvSpPr txBox="1">
            <a:spLocks/>
          </p:cNvSpPr>
          <p:nvPr/>
        </p:nvSpPr>
        <p:spPr>
          <a:xfrm>
            <a:off x="467544" y="1556792"/>
            <a:ext cx="3657600" cy="639762"/>
          </a:xfrm>
          <a:prstGeom prst="rect">
            <a:avLst/>
          </a:prstGeo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pt-BR" sz="1400" b="1" noProof="0" dirty="0" smtClean="0">
                <a:solidFill>
                  <a:schemeClr val="bg1"/>
                </a:solidFill>
              </a:rPr>
              <a:t>Quantidade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de contratos firmados em 2015 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Espaço Reservado para Texto 5"/>
          <p:cNvSpPr txBox="1">
            <a:spLocks noGrp="1"/>
          </p:cNvSpPr>
          <p:nvPr>
            <p:ph type="body" sz="quarter" idx="3"/>
          </p:nvPr>
        </p:nvSpPr>
        <p:spPr>
          <a:xfrm>
            <a:off x="4356100" y="1535113"/>
            <a:ext cx="3960813" cy="639762"/>
          </a:xfrm>
          <a:prstGeom prst="rect">
            <a:avLst/>
          </a:prstGeo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Compras com participação de ME/EPP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1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Painel de Compras/MPOG.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55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Contratos</a:t>
            </a:r>
            <a:endParaRPr lang="pt-BR" sz="4500" dirty="0">
              <a:solidFill>
                <a:srgbClr val="FF0000"/>
              </a:solidFill>
            </a:endParaRPr>
          </a:p>
        </p:txBody>
      </p:sp>
      <p:sp>
        <p:nvSpPr>
          <p:cNvPr id="8" name="Texto explicativo retangular com cantos arredondados 7"/>
          <p:cNvSpPr/>
          <p:nvPr/>
        </p:nvSpPr>
        <p:spPr>
          <a:xfrm>
            <a:off x="2987824" y="6237312"/>
            <a:ext cx="1863642" cy="463382"/>
          </a:xfrm>
          <a:prstGeom prst="wedgeRoundRectCallout">
            <a:avLst>
              <a:gd name="adj1" fmla="val -42574"/>
              <a:gd name="adj2" fmla="val -106761"/>
              <a:gd name="adj3" fmla="val 16667"/>
            </a:avLst>
          </a:prstGeom>
          <a:solidFill>
            <a:schemeClr val="tx2">
              <a:lumMod val="75000"/>
              <a:lumOff val="2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dirty="0" smtClean="0">
                <a:solidFill>
                  <a:schemeClr val="bg1"/>
                </a:solidFill>
              </a:rPr>
              <a:t>Fonte: PRAD.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Org. COPLAN/DIPLAN</a:t>
            </a:r>
            <a:endParaRPr lang="pt-BR" sz="110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Espaço Reservado para Conteúdo 18"/>
          <p:cNvGraphicFramePr>
            <a:graphicFrameLocks noGrp="1"/>
          </p:cNvGraphicFramePr>
          <p:nvPr>
            <p:ph sz="quarter" idx="4"/>
          </p:nvPr>
        </p:nvGraphicFramePr>
        <p:xfrm>
          <a:off x="4427984" y="2204864"/>
          <a:ext cx="3792661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Gráfico 21"/>
          <p:cNvGraphicFramePr/>
          <p:nvPr/>
        </p:nvGraphicFramePr>
        <p:xfrm>
          <a:off x="4427984" y="2708920"/>
          <a:ext cx="3888432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Espaço Reservado para Texto 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3609975" cy="639762"/>
          </a:xfrm>
          <a:prstGeom prst="rect">
            <a:avLst/>
          </a:prstGeo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pt-BR" sz="1400" noProof="0" dirty="0" smtClean="0">
                <a:solidFill>
                  <a:schemeClr val="bg1"/>
                </a:solidFill>
              </a:rPr>
              <a:t>Quantidade e valor dos contratos firmados em 2015 - por modalidade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Espaço Reservado para Texto 5"/>
          <p:cNvSpPr txBox="1">
            <a:spLocks noGrp="1"/>
          </p:cNvSpPr>
          <p:nvPr>
            <p:ph type="body" sz="quarter" idx="3"/>
          </p:nvPr>
        </p:nvSpPr>
        <p:spPr>
          <a:xfrm>
            <a:off x="4356100" y="1535113"/>
            <a:ext cx="3960813" cy="639762"/>
          </a:xfrm>
          <a:prstGeom prst="rect">
            <a:avLst/>
          </a:prstGeo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lang="pt-BR" sz="1400" dirty="0" smtClean="0">
                <a:solidFill>
                  <a:schemeClr val="bg1"/>
                </a:solidFill>
              </a:rPr>
              <a:t>Participação percentual da quantidade de c</a:t>
            </a:r>
            <a:r>
              <a:rPr lang="pt-BR" sz="1400" noProof="0" dirty="0" err="1" smtClean="0">
                <a:solidFill>
                  <a:schemeClr val="bg1"/>
                </a:solidFill>
              </a:rPr>
              <a:t>ontratos</a:t>
            </a:r>
            <a:r>
              <a:rPr lang="pt-BR" sz="1400" noProof="0" dirty="0" smtClean="0">
                <a:solidFill>
                  <a:schemeClr val="bg1"/>
                </a:solidFill>
              </a:rPr>
              <a:t> firmados em 2015 - por modalidade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pic>
        <p:nvPicPr>
          <p:cNvPr id="26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140968"/>
            <a:ext cx="3657600" cy="161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55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PRAD </a:t>
            </a:r>
            <a:r>
              <a:rPr lang="pt-BR" sz="4500" b="1" dirty="0">
                <a:solidFill>
                  <a:srgbClr val="FFC000"/>
                </a:solidFill>
                <a:latin typeface="Agency FB" pitchFamily="34" charset="0"/>
              </a:rPr>
              <a:t>- </a:t>
            </a: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Compras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Qtd de </a:t>
            </a:r>
            <a:r>
              <a:rPr lang="pt-BR" sz="1400" dirty="0" smtClean="0">
                <a:solidFill>
                  <a:schemeClr val="bg1"/>
                </a:solidFill>
              </a:rPr>
              <a:t>processos de compras realizados (2011-2015)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Qtd de </a:t>
            </a:r>
            <a:r>
              <a:rPr lang="pt-BR" sz="1400" dirty="0" smtClean="0">
                <a:solidFill>
                  <a:schemeClr val="bg1"/>
                </a:solidFill>
              </a:rPr>
              <a:t>processo de compras realizados em 2015 por modalidade</a:t>
            </a:r>
            <a:endParaRPr lang="pt-BR" sz="1400" dirty="0">
              <a:solidFill>
                <a:schemeClr val="bg1"/>
              </a:solidFill>
            </a:endParaRPr>
          </a:p>
        </p:txBody>
      </p:sp>
      <p:graphicFrame>
        <p:nvGraphicFramePr>
          <p:cNvPr id="13" name="Espaço Reservado para Conteúdo 12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Espaço Reservado para Conteúdo 13"/>
          <p:cNvGraphicFramePr>
            <a:graphicFrameLocks noGrp="1"/>
          </p:cNvGraphicFramePr>
          <p:nvPr>
            <p:ph sz="quarter" idx="4"/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tângulo 8"/>
          <p:cNvSpPr/>
          <p:nvPr/>
        </p:nvSpPr>
        <p:spPr>
          <a:xfrm>
            <a:off x="611560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 smtClean="0"/>
              <a:t>Fonte: Painel de Compras/MPOG.  Org</a:t>
            </a:r>
            <a:r>
              <a:rPr lang="pt-BR" sz="1000" dirty="0"/>
              <a:t>.: DIPLAN/COPLAN/PROAP</a:t>
            </a:r>
            <a:r>
              <a:rPr lang="pt-BR" sz="10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2948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7971</TotalTime>
  <Words>520</Words>
  <Application>Microsoft Office PowerPoint</Application>
  <PresentationFormat>Apresentação na tela (4:3)</PresentationFormat>
  <Paragraphs>100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Adjacência</vt:lpstr>
      <vt:lpstr>Indicadores da    </vt:lpstr>
      <vt:lpstr>Indicadores da UFGD </vt:lpstr>
      <vt:lpstr>Indicadores da UFGD PRAD – SANESUL</vt:lpstr>
      <vt:lpstr>Indicadores da UFGD PRAD – SANESUL</vt:lpstr>
      <vt:lpstr>Indicadores da UFGD PRAD – SANESUL</vt:lpstr>
      <vt:lpstr>Indicadores da UFGD PRAD - Contratos</vt:lpstr>
      <vt:lpstr>Indicadores da UFGD PRAD - Contratos</vt:lpstr>
      <vt:lpstr>Indicadores da UFGD PRAD - Contratos</vt:lpstr>
      <vt:lpstr>Indicadores da UFGD PRAD - Compras</vt:lpstr>
      <vt:lpstr>Indicadores da UFGD PRAD - Compras</vt:lpstr>
      <vt:lpstr>Indicadores da UFGD PRAD - VEÍCULOS</vt:lpstr>
      <vt:lpstr>Indicadores da UFGD PRAD - VEÍCULOS</vt:lpstr>
      <vt:lpstr>Indicadores da UFGD PRAD – VEÍCULOS</vt:lpstr>
      <vt:lpstr>Indicadores da UFGD PRAD - VEÍCULOS</vt:lpstr>
      <vt:lpstr>Indicadores da UFGD PRAD - VEÍCULOS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fernandosilva</cp:lastModifiedBy>
  <cp:revision>789</cp:revision>
  <cp:lastPrinted>2013-09-26T11:36:08Z</cp:lastPrinted>
  <dcterms:created xsi:type="dcterms:W3CDTF">2013-09-24T13:35:27Z</dcterms:created>
  <dcterms:modified xsi:type="dcterms:W3CDTF">2018-04-26T14:15:11Z</dcterms:modified>
</cp:coreProperties>
</file>